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howOutlineIcons="0">
    <p:restoredLeft sz="10136"/>
    <p:restoredTop sz="95119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7"/>
        <p:guide pos="287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7216" cy="73737216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presProps" Target="presProps.xml"  /><Relationship Id="rId11" Type="http://schemas.openxmlformats.org/officeDocument/2006/relationships/viewProps" Target="viewProps.xml"  /><Relationship Id="rId12" Type="http://schemas.openxmlformats.org/officeDocument/2006/relationships/theme" Target="theme/theme1.xml"  /><Relationship Id="rId13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9144000" cy="1470025"/>
          </a:xfrm>
        </p:spPr>
        <p:txBody>
          <a:bodyPr>
            <a:normAutofit lnSpcReduction="0"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143108" y="2214563"/>
            <a:ext cx="4857767" cy="3214687"/>
          </a:xfrm>
        </p:spPr>
        <p:txBody>
          <a:bodyPr>
            <a:normAutofit lnSpcReduction="0"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제목 및 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8" y="1643063"/>
            <a:ext cx="8229600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제목 및 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8" y="3984220"/>
            <a:ext cx="4038600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0"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0"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jpeg"  /><Relationship Id="rId3" Type="http://schemas.openxmlformats.org/officeDocument/2006/relationships/image" Target="../media/image5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6.jpeg"  /><Relationship Id="rId3" Type="http://schemas.openxmlformats.org/officeDocument/2006/relationships/image" Target="../media/image7.jpeg"  /><Relationship Id="rId4" Type="http://schemas.openxmlformats.org/officeDocument/2006/relationships/image" Target="../media/image8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.jpe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0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1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685800" y="980693"/>
            <a:ext cx="7772400" cy="1470025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</a:t>
            </a: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D</a:t>
            </a: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 게임프로그래밍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700778"/>
            <a:ext cx="6400800" cy="17526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2012181029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이인호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931288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476630"/>
            <a:ext cx="8229600" cy="1143000"/>
          </a:xfrm>
        </p:spPr>
        <p:txBody>
          <a:bodyPr>
            <a:noAutofit/>
          </a:bodyPr>
          <a:lstStyle/>
          <a:p>
            <a:pPr>
              <a:defRPr lang="ko-KR" altLang="en-US"/>
            </a:pPr>
            <a:r>
              <a:rPr lang="ko-KR" altLang="en-US" sz="5500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목차</a:t>
            </a:r>
            <a:endParaRPr lang="ko-KR" altLang="en-US" sz="5500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2060829"/>
            <a:ext cx="8229600" cy="4065334"/>
          </a:xfrm>
        </p:spPr>
        <p:txBody>
          <a:bodyPr/>
          <a:lstStyle/>
          <a:p>
            <a:pPr algn="ctr">
              <a:buNone/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1. 게임 컨셉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buNone/>
              <a:defRPr lang="ko-KR" altLang="en-US"/>
            </a:pPr>
            <a:r>
              <a:rPr lang="en-US" altLang="ko-KR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2. </a:t>
            </a: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게임 흐름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buNone/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3. 개발 범위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buNone/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4. 개발 계획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  <a:p>
            <a:pPr algn="ctr">
              <a:buNone/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5. 자체평가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3072383" y="-994409"/>
            <a:ext cx="15288768" cy="85999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457200" y="845819"/>
            <a:ext cx="8229600" cy="1143000"/>
          </a:xfrm>
        </p:spPr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게임 컨셉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796153" y="3082796"/>
            <a:ext cx="3106674" cy="1642366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  <a:defRPr lang="ko-KR" altLang="en-US"/>
            </a:pPr>
            <a:r>
              <a:rPr lang="ko-KR" altLang="en-US" sz="29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간편한 조작</a:t>
            </a:r>
            <a:endParaRPr lang="ko-KR" altLang="en-US" sz="29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buNone/>
              <a:defRPr lang="ko-KR" altLang="en-US"/>
            </a:pPr>
            <a:r>
              <a:rPr lang="ko-KR" altLang="en-US" sz="29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</a:t>
            </a:r>
            <a:r>
              <a:rPr lang="en-US" altLang="ko-KR" sz="29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Hack &amp; Slash</a:t>
            </a:r>
            <a:endParaRPr lang="en-US" altLang="ko-KR" sz="29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buNone/>
              <a:defRPr lang="ko-KR" altLang="en-US"/>
            </a:pPr>
            <a:r>
              <a:rPr lang="ko-KR" altLang="en-US" sz="2900" b="1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던전 탐험</a:t>
            </a:r>
            <a:endParaRPr lang="ko-KR" altLang="en-US" sz="2900" b="1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2477131"/>
            <a:ext cx="5148644" cy="2896112"/>
          </a:xfrm>
          <a:prstGeom prst="rect">
            <a:avLst/>
          </a:prstGeom>
          <a:ln w="76200" cap="rnd" cmpd="sng" algn="ctr">
            <a:gradFill flip="xy" rotWithShape="1">
              <a:gsLst>
                <a:gs pos="0">
                  <a:srgbClr val="f3f3f3">
                    <a:alpha val="100000"/>
                  </a:srgbClr>
                </a:gs>
                <a:gs pos="35000">
                  <a:srgbClr val="ffffff">
                    <a:alpha val="100000"/>
                  </a:srgbClr>
                </a:gs>
                <a:gs pos="57000">
                  <a:srgbClr val="e8e8e8">
                    <a:alpha val="100000"/>
                  </a:srgbClr>
                </a:gs>
                <a:gs pos="100000">
                  <a:srgbClr val="f3f3f3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prstDash val="solid"/>
            <a:round/>
          </a:ln>
          <a:effectLst>
            <a:outerShdw blurRad="50000" algn="tl" rotWithShape="0">
              <a:srgbClr val="000000">
                <a:alpha val="80000"/>
              </a:srgbClr>
            </a:outerShdw>
            <a:reflection blurRad="6350" stA="52000" endA="300" endPos="18000" dist="25400" dir="5400000" sy="-100000" algn="bl" rotWithShape="0"/>
          </a:effectLst>
        </p:spPr>
      </p:pic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pic>
        <p:nvPicPr>
          <p:cNvPr id="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33524" y="667131"/>
            <a:ext cx="6076950" cy="3409950"/>
          </a:xfrm>
          <a:prstGeom prst="rect">
            <a:avLst/>
          </a:prstGeom>
          <a:ln w="76200" cap="rnd" cmpd="sng" algn="ctr">
            <a:gradFill flip="xy" rotWithShape="1">
              <a:gsLst>
                <a:gs pos="0">
                  <a:srgbClr val="f3f3f3">
                    <a:alpha val="100000"/>
                  </a:srgbClr>
                </a:gs>
                <a:gs pos="35000">
                  <a:srgbClr val="ffffff">
                    <a:alpha val="100000"/>
                  </a:srgbClr>
                </a:gs>
                <a:gs pos="57000">
                  <a:srgbClr val="e8e8e8">
                    <a:alpha val="100000"/>
                  </a:srgbClr>
                </a:gs>
                <a:gs pos="100000">
                  <a:srgbClr val="f3f3f3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prstDash val="solid"/>
            <a:round/>
          </a:ln>
          <a:effectLst>
            <a:outerShdw blurRad="50000" algn="tl" rotWithShape="0">
              <a:srgbClr val="000000">
                <a:alpha val="80000"/>
              </a:srgbClr>
            </a:outerShdw>
            <a:reflection blurRad="6350" stA="52000" endA="300" endPos="18000" dist="25400" dir="5400000" sy="-100000" algn="bl" rotWithShape="0"/>
          </a:effectLst>
        </p:spPr>
      </p:pic>
      <p:sp>
        <p:nvSpPr>
          <p:cNvPr id="5" name=""/>
          <p:cNvSpPr txBox="1"/>
          <p:nvPr/>
        </p:nvSpPr>
        <p:spPr>
          <a:xfrm>
            <a:off x="1691639" y="4653153"/>
            <a:ext cx="5760721" cy="132664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buNone/>
              <a:defRPr lang="ko-KR" altLang="en-US"/>
            </a:pPr>
            <a:r>
              <a:rPr lang="ko-KR" altLang="en-US" sz="2700">
                <a:solidFill>
                  <a:srgbClr val="000000"/>
                </a:solidFill>
              </a:rPr>
              <a:t>  ● 여러개의 층으로 구성된 던전</a:t>
            </a:r>
            <a:endParaRPr lang="ko-KR" altLang="en-US" sz="2700">
              <a:solidFill>
                <a:srgbClr val="000000"/>
              </a:solidFill>
            </a:endParaRPr>
          </a:p>
          <a:p>
            <a:pPr>
              <a:buNone/>
              <a:defRPr lang="ko-KR" altLang="en-US"/>
            </a:pPr>
            <a:r>
              <a:rPr lang="ko-KR" altLang="en-US" sz="2700">
                <a:solidFill>
                  <a:srgbClr val="000000"/>
                </a:solidFill>
              </a:rPr>
              <a:t>  ● 몬스터, 보물상자를 통해 돈벌기</a:t>
            </a:r>
            <a:endParaRPr lang="ko-KR" altLang="en-US" sz="2700">
              <a:solidFill>
                <a:srgbClr val="000000"/>
              </a:solidFill>
            </a:endParaRPr>
          </a:p>
          <a:p>
            <a:pPr>
              <a:buNone/>
              <a:defRPr lang="ko-KR" altLang="en-US"/>
            </a:pPr>
            <a:r>
              <a:rPr lang="ko-KR" altLang="en-US" sz="2700">
                <a:solidFill>
                  <a:srgbClr val="000000"/>
                </a:solidFill>
              </a:rPr>
              <a:t>  ● 레벨업 포인트로 캐릭터를 성장</a:t>
            </a:r>
            <a:endParaRPr lang="ko-KR" altLang="en-US" sz="27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  <a:latin typeface="맑은 고딕"/>
                <a:ea typeface="맑은 고딕"/>
                <a:cs typeface="맑은 고딕"/>
              </a:rPr>
              <a:t>게임 흐름</a:t>
            </a:r>
            <a:endParaRPr lang="ko-KR" altLang="en-US" b="1">
              <a:solidFill>
                <a:schemeClr val="bg1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4070652"/>
            <a:ext cx="3851909" cy="2166699"/>
          </a:xfrm>
          <a:prstGeom prst="rect">
            <a:avLst/>
          </a:prstGeom>
          <a:ln w="76200" cap="rnd" cmpd="sng" algn="ctr">
            <a:gradFill flip="xy" rotWithShape="1">
              <a:gsLst>
                <a:gs pos="0">
                  <a:srgbClr val="f3f3f3">
                    <a:alpha val="100000"/>
                  </a:srgbClr>
                </a:gs>
                <a:gs pos="35000">
                  <a:srgbClr val="ffffff">
                    <a:alpha val="100000"/>
                  </a:srgbClr>
                </a:gs>
                <a:gs pos="57000">
                  <a:srgbClr val="e8e8e8">
                    <a:alpha val="100000"/>
                  </a:srgbClr>
                </a:gs>
                <a:gs pos="100000">
                  <a:srgbClr val="f3f3f3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prstDash val="solid"/>
            <a:round/>
          </a:ln>
          <a:effectLst>
            <a:outerShdw blurRad="50000" algn="tl" rotWithShape="0">
              <a:srgbClr val="000000">
                <a:alpha val="80000"/>
              </a:srgbClr>
            </a:outerShdw>
            <a:reflection blurRad="6350" stA="52000" endA="300" endPos="18000" dist="25400" dir="5400000" sy="-100000" algn="bl" rotWithShape="0"/>
          </a:effectLst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57199" y="1550336"/>
            <a:ext cx="3851910" cy="2166699"/>
          </a:xfrm>
          <a:prstGeom prst="rect">
            <a:avLst/>
          </a:prstGeom>
          <a:ln w="76200" cap="rnd" cmpd="sng" algn="ctr">
            <a:gradFill flip="xy" rotWithShape="1">
              <a:gsLst>
                <a:gs pos="0">
                  <a:srgbClr val="f3f3f3">
                    <a:alpha val="100000"/>
                  </a:srgbClr>
                </a:gs>
                <a:gs pos="35000">
                  <a:srgbClr val="ffffff">
                    <a:alpha val="100000"/>
                  </a:srgbClr>
                </a:gs>
                <a:gs pos="57000">
                  <a:srgbClr val="e8e8e8">
                    <a:alpha val="100000"/>
                  </a:srgbClr>
                </a:gs>
                <a:gs pos="100000">
                  <a:srgbClr val="f3f3f3">
                    <a:alpha val="10000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prstDash val="solid"/>
            <a:round/>
          </a:ln>
          <a:effectLst>
            <a:outerShdw blurRad="50000" algn="tl" rotWithShape="0">
              <a:srgbClr val="000000">
                <a:alpha val="80000"/>
              </a:srgbClr>
            </a:outerShdw>
            <a:reflection blurRad="6350" stA="52000" endA="300" endPos="18000" dist="25400" dir="5400000" sy="-100000" algn="bl" rotWithShape="0"/>
          </a:effectLst>
        </p:spPr>
      </p:pic>
      <p:sp>
        <p:nvSpPr>
          <p:cNvPr id="7" name=""/>
          <p:cNvSpPr txBox="1"/>
          <p:nvPr/>
        </p:nvSpPr>
        <p:spPr>
          <a:xfrm>
            <a:off x="4572000" y="1844802"/>
            <a:ext cx="4572000" cy="161086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몬스터 사냥을 통한 레벨업</a:t>
            </a: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레벨업포인트, 골드를 이용</a:t>
            </a: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   캐릭터 능력치 성장</a:t>
            </a: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sp>
        <p:nvSpPr>
          <p:cNvPr id="8" name=""/>
          <p:cNvSpPr txBox="1"/>
          <p:nvPr/>
        </p:nvSpPr>
        <p:spPr>
          <a:xfrm>
            <a:off x="4572000" y="4509135"/>
            <a:ext cx="4572000" cy="123253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최종 보스를 잡으면 승리!</a:t>
            </a: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>
              <a:defRPr lang="ko-KR" altLang="en-US"/>
            </a:pPr>
            <a:r>
              <a:rPr lang="ko-KR" altLang="en-US" sz="250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● 체력이 0이되면 게임오버</a:t>
            </a:r>
            <a:endParaRPr lang="ko-KR" altLang="en-US" sz="250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</a:rPr>
              <a:t>개발 범위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755522" y="1417638"/>
          <a:ext cx="7705474" cy="491167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398019"/>
                <a:gridCol w="6307455"/>
              </a:tblGrid>
              <a:tr h="4040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개발내용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세부사항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4040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맵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3층으로 이루어진 던전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40762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조작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방향키(8방향)와 공격</a:t>
                      </a:r>
                      <a:r>
                        <a:rPr lang="en-US" altLang="ko-KR"/>
                        <a:t>(z), </a:t>
                      </a:r>
                      <a:r>
                        <a:rPr lang="ko-KR" altLang="en-US"/>
                        <a:t>스킬(</a:t>
                      </a:r>
                      <a:r>
                        <a:rPr lang="en-US" altLang="ko-KR"/>
                        <a:t>x)</a:t>
                      </a:r>
                      <a:endParaRPr lang="en-US" altLang="ko-KR"/>
                    </a:p>
                  </a:txBody>
                  <a:tcPr marL="91440" marR="91440" anchor="ctr"/>
                </a:tc>
              </a:tr>
              <a:tr h="4040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모델링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던전, 캐릭터, 몬스터, 아이템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40402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사운드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en-US" altLang="ko-KR"/>
                        <a:t>BGM, </a:t>
                      </a:r>
                      <a:r>
                        <a:rPr lang="ko-KR" altLang="en-US"/>
                        <a:t>일반공격, 스킬, 피격효과 등 각종 사운드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44719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애니메이션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캐릭터 이동, 사망, 공격, 스킬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70150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난이도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캐릭터 레벨에 비례해서 성장하는 몬스터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층이 올라갈수록 개체수증가, 체력, 공격력이 강해짐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15939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게임 기능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 lang="ko-KR" altLang="en-US"/>
                      </a:pPr>
                      <a:r>
                        <a:rPr lang="ko-KR" altLang="en-US"/>
                        <a:t>피격, 함정 등을 통해 체력 감소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포션 등 아이템으로 체력 회복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맵 중간중간에 각종 상점 </a:t>
                      </a:r>
                      <a:r>
                        <a:rPr lang="en-US" altLang="ko-KR"/>
                        <a:t>NPC </a:t>
                      </a:r>
                      <a:r>
                        <a:rPr lang="ko-KR" altLang="en-US"/>
                        <a:t>배치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세이브 포인트가 여러개 존재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레벨업 포인트로 새로운 능력 획득</a:t>
                      </a:r>
                      <a:endParaRPr lang="ko-KR" altLang="en-US"/>
                    </a:p>
                    <a:p>
                      <a:pPr>
                        <a:defRPr lang="ko-KR" altLang="en-US"/>
                      </a:pPr>
                      <a:r>
                        <a:rPr lang="ko-KR" altLang="en-US"/>
                        <a:t>사냥, 수집을 통해 얻은 골드로 능력 업그레이드 가능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</a:rPr>
              <a:t>개발 계획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5" name=""/>
          <p:cNvGraphicFramePr>
            <a:graphicFrameLocks noGrp="1"/>
          </p:cNvGraphicFramePr>
          <p:nvPr/>
        </p:nvGraphicFramePr>
        <p:xfrm>
          <a:off x="1524000" y="1397000"/>
          <a:ext cx="6092571" cy="488886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75765"/>
                <a:gridCol w="4916805"/>
              </a:tblGrid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개발 일정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내용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캐릭터, 맵 등등  리소스 수집 및 제작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2주차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캐릭터 및 몬스터 애니메이션,</a:t>
                      </a: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배경 타일 적용 및 테스트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3주차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1층 던전 제작 및 배경 객체 생성</a:t>
                      </a: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던전 벽 충돌체크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4주차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몬스터 </a:t>
                      </a:r>
                      <a:r>
                        <a:rPr lang="en-US" altLang="ko-KR"/>
                        <a:t>AI</a:t>
                      </a:r>
                      <a:r>
                        <a:rPr lang="ko-KR" altLang="en-US"/>
                        <a:t> 구현, 체력 및 능력치 적용</a:t>
                      </a:r>
                      <a:endParaRPr lang="ko-KR" altLang="en-US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임시 </a:t>
                      </a:r>
                      <a:r>
                        <a:rPr lang="en-US" altLang="ko-KR"/>
                        <a:t>UI</a:t>
                      </a:r>
                      <a:r>
                        <a:rPr lang="ko-KR" altLang="en-US"/>
                        <a:t> 제작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5주차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패배구현 및 1층 보스 구현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6주차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상점시스템 및 스킬시스템 구현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7084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7주차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사운드 리소스 수집 및 효과음,배경음 적용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334391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8주차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최종 </a:t>
                      </a:r>
                      <a:r>
                        <a:rPr lang="en-US" altLang="ko-KR"/>
                        <a:t>UI</a:t>
                      </a:r>
                      <a:r>
                        <a:rPr lang="ko-KR" altLang="en-US"/>
                        <a:t> 제작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18542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9주차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컨텐츠 추가제작 및 버그 점검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  <a:tr h="185420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10주차</a:t>
                      </a:r>
                      <a:endParaRPr lang="ko-KR" altLang="en-US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/>
                        <a:t>최종점검 후 패키징</a:t>
                      </a:r>
                      <a:endParaRPr lang="ko-KR" altLang="en-US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-152400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b="1">
                <a:solidFill>
                  <a:schemeClr val="bg1"/>
                </a:solidFill>
              </a:rPr>
              <a:t>자체평가</a:t>
            </a:r>
            <a:endParaRPr lang="ko-KR" altLang="en-US" b="1">
              <a:solidFill>
                <a:schemeClr val="bg1"/>
              </a:solidFill>
            </a:endParaRPr>
          </a:p>
        </p:txBody>
      </p:sp>
      <p:graphicFrame>
        <p:nvGraphicFramePr>
          <p:cNvPr id="4" name=""/>
          <p:cNvGraphicFramePr>
            <a:graphicFrameLocks noGrp="1"/>
          </p:cNvGraphicFramePr>
          <p:nvPr/>
        </p:nvGraphicFramePr>
        <p:xfrm>
          <a:off x="532800" y="1418400"/>
          <a:ext cx="8074800" cy="4636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757446"/>
                <a:gridCol w="3317354"/>
              </a:tblGrid>
              <a:tr h="672556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3000"/>
                        <a:t>평가항목</a:t>
                      </a:r>
                      <a:endParaRPr lang="ko-KR" altLang="en-US" sz="3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평가</a:t>
                      </a:r>
                      <a:endParaRPr lang="ko-KR" altLang="en-US" sz="1900"/>
                    </a:p>
                    <a:p>
                      <a:pPr algn="ctr">
                        <a:defRPr lang="ko-KR" altLang="en-US"/>
                      </a:pPr>
                      <a:r>
                        <a:rPr lang="ko-KR" altLang="en-US" sz="1900"/>
                        <a:t>(</a:t>
                      </a:r>
                      <a:r>
                        <a:rPr lang="en-US" altLang="ko-KR" sz="1900"/>
                        <a:t>A</a:t>
                      </a:r>
                      <a:r>
                        <a:rPr lang="ko-KR" altLang="en-US" sz="1900"/>
                        <a:t>매우잘함 ~ </a:t>
                      </a:r>
                      <a:r>
                        <a:rPr lang="en-US" altLang="ko-KR" sz="1900"/>
                        <a:t>E</a:t>
                      </a:r>
                      <a:r>
                        <a:rPr lang="ko-KR" altLang="en-US" sz="1900"/>
                        <a:t>매우못함)</a:t>
                      </a:r>
                      <a:endParaRPr lang="ko-KR" altLang="en-US" sz="19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발표자료에 포함할 내용을 다 포함했는가?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B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게임 컨셉이 잘 표현되었는가?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C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게임 핵심 메카닉의 제시가 잘 되었는가?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B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게임 실행 흐름이 잘 표현되었는가?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C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개발 범위가 구체적이며, 측정 가능한가?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C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  <a:tr h="66070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ko-KR" altLang="en-US" sz="2000"/>
                        <a:t>개발 계획이 구체적이며, 실행 가능한가?</a:t>
                      </a:r>
                      <a:endParaRPr lang="ko-KR" altLang="en-US" sz="2000"/>
                    </a:p>
                  </a:txBody>
                  <a:tcPr marL="91440" marR="91440" anchor="ctr"/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 lang="ko-KR" altLang="en-US"/>
                      </a:pPr>
                      <a:r>
                        <a:rPr lang="en-US" altLang="ko-KR" sz="2500"/>
                        <a:t>B</a:t>
                      </a:r>
                      <a:endParaRPr lang="en-US" altLang="ko-KR" sz="2500"/>
                    </a:p>
                  </a:txBody>
                  <a:tcPr marL="91440" marR="91440" anchor="ctr"/>
                </a:tc>
              </a:tr>
            </a:tbl>
          </a:graphicData>
        </a:graphic>
      </p:graphicFrame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Microsoft</ep:Company>
  <ep:Words>12</ep:Words>
  <ep:PresentationFormat>화면 슬라이드 쇼(4:3)</ep:PresentationFormat>
  <ep:Paragraphs>7</ep:Paragraphs>
  <ep:Slides>8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ep:HeadingPairs>
  <ep:TitlesOfParts>
    <vt:vector size="9" baseType="lpstr">
      <vt:lpstr>한컴오피스</vt:lpstr>
      <vt:lpstr>2D 게임프로그래밍</vt:lpstr>
      <vt:lpstr>목차</vt:lpstr>
      <vt:lpstr>게임 컨셉</vt:lpstr>
      <vt:lpstr>슬라이드 4</vt:lpstr>
      <vt:lpstr>게임 흐름</vt:lpstr>
      <vt:lpstr>개발 범위</vt:lpstr>
      <vt:lpstr>개발 계획</vt:lpstr>
      <vt:lpstr>자체평가</vt:lpstr>
    </vt:vector>
  </ep:TitlesOfParts>
  <ep:HyperlinkBase/>
  <ep:Application>Hancom Office Hanshow 2014</ep:Application>
  <ep:AppVersion>0900.0000.01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2015-09-20T01:20:19.159</dcterms:created>
  <dc:creator>Administrator</dc:creator>
  <cp:lastModifiedBy>Administrator</cp:lastModifiedBy>
  <dcterms:modified xsi:type="dcterms:W3CDTF">2015-09-21T10:22:40.170</dcterms:modified>
  <cp:revision>43</cp:revision>
  <dc:title>2D 게임프로그래밍</dc:title>
</cp:coreProperties>
</file>